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6" r:id="rId9"/>
    <p:sldId id="265" r:id="rId10"/>
    <p:sldId id="264" r:id="rId11"/>
    <p:sldId id="263" r:id="rId12"/>
    <p:sldId id="262" r:id="rId13"/>
    <p:sldId id="268" r:id="rId14"/>
    <p:sldId id="282" r:id="rId15"/>
    <p:sldId id="286" r:id="rId16"/>
    <p:sldId id="287" r:id="rId17"/>
    <p:sldId id="269" r:id="rId18"/>
    <p:sldId id="285" r:id="rId19"/>
    <p:sldId id="270" r:id="rId20"/>
    <p:sldId id="271" r:id="rId21"/>
    <p:sldId id="274" r:id="rId22"/>
    <p:sldId id="279" r:id="rId23"/>
    <p:sldId id="273" r:id="rId24"/>
    <p:sldId id="275" r:id="rId25"/>
    <p:sldId id="276" r:id="rId26"/>
    <p:sldId id="284" r:id="rId27"/>
    <p:sldId id="277" r:id="rId28"/>
    <p:sldId id="280" r:id="rId2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3A9AF-9AB5-4E31-8814-BFD2F863D846}" type="datetimeFigureOut">
              <a:rPr lang="de-DE" smtClean="0"/>
              <a:t>29.11.2024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69C41-E6D4-46D0-8767-458853F82A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7378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822C-470E-41AD-81FF-3C3ACB04E0CB}" type="datetime1">
              <a:rPr lang="de-DE" smtClean="0"/>
              <a:t>29.11.2024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D7DD-5739-47C9-8CC2-865ADD8FEA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920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09F1-118A-4D3A-B24B-8DC37A4F6059}" type="datetime1">
              <a:rPr lang="de-DE" smtClean="0"/>
              <a:t>29.11.2024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D7DD-5739-47C9-8CC2-865ADD8FEA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33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FD73-AB33-4CA9-8437-FD73B0ADEAFA}" type="datetime1">
              <a:rPr lang="de-DE" smtClean="0"/>
              <a:t>29.11.2024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D7DD-5739-47C9-8CC2-865ADD8FEA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653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64E5-488C-4E23-9808-E1CB468CAF1C}" type="datetime1">
              <a:rPr lang="de-DE" smtClean="0"/>
              <a:t>29.11.2024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D7DD-5739-47C9-8CC2-865ADD8FEA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31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3991-5BA1-4DA9-81AF-709EEC92CC59}" type="datetime1">
              <a:rPr lang="de-DE" smtClean="0"/>
              <a:t>29.11.2024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D7DD-5739-47C9-8CC2-865ADD8FEA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4400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2041-1544-4072-9F76-663440CF271F}" type="datetime1">
              <a:rPr lang="de-DE" smtClean="0"/>
              <a:t>29.11.2024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D7DD-5739-47C9-8CC2-865ADD8FEA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037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8662B-7B40-4256-B6D1-3B44540E686E}" type="datetime1">
              <a:rPr lang="de-DE" smtClean="0"/>
              <a:t>29.11.2024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D7DD-5739-47C9-8CC2-865ADD8FEA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15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2077-E3B5-44B9-9B09-E8E5B6417DDA}" type="datetime1">
              <a:rPr lang="de-DE" smtClean="0"/>
              <a:t>29.11.2024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D7DD-5739-47C9-8CC2-865ADD8FEA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68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95317-D094-498F-8490-3FE2A420205B}" type="datetime1">
              <a:rPr lang="de-DE" smtClean="0"/>
              <a:t>29.11.2024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D7DD-5739-47C9-8CC2-865ADD8FEA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965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A48F-5746-42A3-8D35-CBA74D204303}" type="datetime1">
              <a:rPr lang="de-DE" smtClean="0"/>
              <a:t>29.11.2024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D7DD-5739-47C9-8CC2-865ADD8FEA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767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AE55-3FA0-4545-AB0C-7DE9AA2079BD}" type="datetime1">
              <a:rPr lang="de-DE" smtClean="0"/>
              <a:t>29.11.2024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D7DD-5739-47C9-8CC2-865ADD8FEA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6234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92E17-A187-47EC-8461-1452ACB58473}" type="datetime1">
              <a:rPr lang="de-DE" smtClean="0"/>
              <a:t>29.11.2024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11-2016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5D7DD-5739-47C9-8CC2-865ADD8FEA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71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Zuordnungen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705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Eindeutige Zuordnung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486794"/>
              </p:ext>
            </p:extLst>
          </p:nvPr>
        </p:nvGraphicFramePr>
        <p:xfrm>
          <a:off x="1331640" y="472514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93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Zeit (in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Wasserstand</a:t>
                      </a:r>
                      <a:r>
                        <a:rPr lang="de-DE" baseline="0" dirty="0"/>
                        <a:t> (in cm)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628800"/>
            <a:ext cx="5184576" cy="2574812"/>
          </a:xfrm>
          <a:prstGeom prst="rect">
            <a:avLst/>
          </a:prstGeom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236517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Eindeutige Zuordnung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314872"/>
              </p:ext>
            </p:extLst>
          </p:nvPr>
        </p:nvGraphicFramePr>
        <p:xfrm>
          <a:off x="1331640" y="472514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93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Zeit (in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Wasserstand</a:t>
                      </a:r>
                      <a:r>
                        <a:rPr lang="de-DE" baseline="0" dirty="0"/>
                        <a:t> (in cm)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628800"/>
            <a:ext cx="5184576" cy="2574812"/>
          </a:xfrm>
          <a:prstGeom prst="rect">
            <a:avLst/>
          </a:prstGeom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3615218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Eindeutige Zuordnung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681493"/>
              </p:ext>
            </p:extLst>
          </p:nvPr>
        </p:nvGraphicFramePr>
        <p:xfrm>
          <a:off x="1331640" y="472514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93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Zeit (in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Wasserstand</a:t>
                      </a:r>
                      <a:r>
                        <a:rPr lang="de-DE" baseline="0" dirty="0"/>
                        <a:t> (in cm)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628800"/>
            <a:ext cx="5184576" cy="2574812"/>
          </a:xfrm>
          <a:prstGeom prst="rect">
            <a:avLst/>
          </a:prstGeom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2865675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Zuordnungen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Bei Zuordnungen werden jedem Wert aus einem vorgegebenem Bereich </a:t>
            </a:r>
            <a:r>
              <a:rPr lang="de-D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ein</a:t>
            </a:r>
            <a:r>
              <a:rPr lang="de-DE" dirty="0"/>
              <a:t> oder </a:t>
            </a:r>
            <a:r>
              <a:rPr lang="de-D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mehrere</a:t>
            </a:r>
            <a:r>
              <a:rPr lang="de-DE" dirty="0"/>
              <a:t> Werte aus einem anderen Bereich zugeordnet.</a:t>
            </a:r>
          </a:p>
          <a:p>
            <a:pPr marL="0" indent="0">
              <a:buNone/>
            </a:pPr>
            <a:r>
              <a:rPr lang="de-DE" dirty="0"/>
              <a:t>Wird jedem Wert aus dem vorgegebenem Bereich </a:t>
            </a:r>
            <a:r>
              <a:rPr lang="de-D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genau ein </a:t>
            </a:r>
            <a:r>
              <a:rPr lang="de-DE" dirty="0"/>
              <a:t>Wert zugeordnet, nennt man die Zuordnung </a:t>
            </a:r>
            <a:r>
              <a:rPr lang="de-DE" i="1" dirty="0"/>
              <a:t>eindeutig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Eindeutige Zuordnungen heißen </a:t>
            </a:r>
            <a:r>
              <a:rPr lang="de-DE" b="1" u="sng" dirty="0"/>
              <a:t>Funktionen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131890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Achtung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Jede Funktion ist eine Zuordnung.</a:t>
            </a:r>
          </a:p>
          <a:p>
            <a:pPr marL="0" indent="0">
              <a:buNone/>
            </a:pPr>
            <a:r>
              <a:rPr lang="de-DE" dirty="0"/>
              <a:t>Aber nicht jede Zuordnung ist eine Funktion.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u="sng" dirty="0"/>
              <a:t>Beispiel:</a:t>
            </a:r>
          </a:p>
          <a:p>
            <a:pPr marL="0" indent="0">
              <a:buNone/>
            </a:pPr>
            <a:r>
              <a:rPr lang="de-DE" dirty="0"/>
              <a:t>Bei einer Zuordnung Hausnummer </a:t>
            </a:r>
            <a:r>
              <a:rPr lang="de-DE" dirty="0">
                <a:sym typeface="Wingdings" panose="05000000000000000000" pitchFamily="2" charset="2"/>
              </a:rPr>
              <a:t> Bewohner werden einer Hausnummer mehrere Bewohner zugeordnet. 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(Zuordnung nicht eindeutig  keine Funktion).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285402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Tipp: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Wenn in einem Koordinatensystem übereinander keine doppelten Werte vorkommen, dann handelt es sich um eine Funktion.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	Funktion			keine Funktion</a:t>
            </a:r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717032"/>
            <a:ext cx="2642034" cy="1360678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717032"/>
            <a:ext cx="2642034" cy="1360678"/>
          </a:xfrm>
          <a:prstGeom prst="rect">
            <a:avLst/>
          </a:prstGeom>
        </p:spPr>
      </p:pic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286523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Tipp: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Wenn in einem Koordinatensystem übereinander keine doppelten Werte vorkommen, dann handelt es sich um eine Funktion.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			   keine Funktion</a:t>
            </a:r>
          </a:p>
          <a:p>
            <a:pPr marL="0" indent="0" algn="ctr">
              <a:buNone/>
            </a:pPr>
            <a:r>
              <a:rPr lang="de-DE" sz="2600" dirty="0"/>
              <a:t>…weil in den markierten Bereichen Überschneidungen sind.</a:t>
            </a:r>
          </a:p>
          <a:p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001975"/>
            <a:ext cx="3312368" cy="1705908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210121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Zuordnungen – Befüllen eines Pools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Ein Swimmingpool wird gefüllt. </a:t>
            </a:r>
          </a:p>
          <a:p>
            <a:pPr marL="0" indent="0">
              <a:buNone/>
            </a:pPr>
            <a:r>
              <a:rPr lang="de-DE" dirty="0"/>
              <a:t>Innerhalb von 4 Minuten steigt der Wasserspiegel um 3 cm, in 8 Minuten um 6 cm an.</a:t>
            </a:r>
          </a:p>
          <a:p>
            <a:pPr marL="0" indent="0">
              <a:buNone/>
            </a:pPr>
            <a:r>
              <a:rPr lang="de-DE" dirty="0"/>
              <a:t>Dies ist eine </a:t>
            </a:r>
            <a:r>
              <a:rPr lang="de-DE" b="1" i="1" dirty="0"/>
              <a:t>direkt proportionale Zuordnung</a:t>
            </a:r>
            <a:r>
              <a:rPr lang="de-DE" dirty="0"/>
              <a:t>, denn verdoppelt sich die Zeit, so verdoppelt sich der Wasserstand im Pool.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357956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Zuordnungen – Befüllen eines Pools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Wie habe ich das gerechnet?</a:t>
            </a:r>
          </a:p>
          <a:p>
            <a:pPr marL="0" indent="0">
              <a:buNone/>
            </a:pPr>
            <a:r>
              <a:rPr lang="de-DE"/>
              <a:t>Immer y : x…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  3 : 4 = 0,75</a:t>
            </a:r>
          </a:p>
          <a:p>
            <a:pPr marL="0" indent="0">
              <a:buNone/>
            </a:pPr>
            <a:r>
              <a:rPr lang="de-DE" dirty="0"/>
              <a:t>  6 : 8 = 0,75</a:t>
            </a:r>
          </a:p>
          <a:p>
            <a:pPr marL="0" indent="0">
              <a:buNone/>
            </a:pPr>
            <a:r>
              <a:rPr lang="de-DE" dirty="0"/>
              <a:t>9 : 12 = 0,75</a:t>
            </a:r>
          </a:p>
          <a:p>
            <a:pPr marL="0" indent="0">
              <a:buNone/>
            </a:pPr>
            <a:r>
              <a:rPr lang="de-DE" dirty="0"/>
              <a:t>usw.</a:t>
            </a:r>
          </a:p>
        </p:txBody>
      </p:sp>
      <p:graphicFrame>
        <p:nvGraphicFramePr>
          <p:cNvPr id="6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907510"/>
              </p:ext>
            </p:extLst>
          </p:nvPr>
        </p:nvGraphicFramePr>
        <p:xfrm>
          <a:off x="2411760" y="1556792"/>
          <a:ext cx="382676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Zeit (in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Wasserstand</a:t>
                      </a:r>
                      <a:r>
                        <a:rPr lang="de-DE" baseline="0" dirty="0"/>
                        <a:t> (in cm)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112758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Zuordnungen – Befüllen eines Pools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852935"/>
            <a:ext cx="5040560" cy="2595947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6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907510"/>
              </p:ext>
            </p:extLst>
          </p:nvPr>
        </p:nvGraphicFramePr>
        <p:xfrm>
          <a:off x="2411760" y="1556792"/>
          <a:ext cx="382676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Zeit (in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Wasserstand</a:t>
                      </a:r>
                      <a:r>
                        <a:rPr lang="de-DE" baseline="0" dirty="0"/>
                        <a:t> (in cm)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385323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Zuordnungen - Beispiel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An einem schönen Sonnentag planscht Familie Schulz in ihrem Planschbecken. </a:t>
            </a:r>
          </a:p>
          <a:p>
            <a:pPr marL="0" indent="0">
              <a:buNone/>
            </a:pPr>
            <a:r>
              <a:rPr lang="de-DE" dirty="0"/>
              <a:t>Das Becken ist 30 cm hoch mit Wasser gefüllt.</a:t>
            </a:r>
          </a:p>
          <a:p>
            <a:pPr marL="0" indent="0">
              <a:buNone/>
            </a:pPr>
            <a:r>
              <a:rPr lang="de-DE" dirty="0"/>
              <a:t>Beim Planschen geht viel Wasser über den Rand verloren.</a:t>
            </a:r>
          </a:p>
          <a:p>
            <a:pPr marL="0" indent="0">
              <a:buNone/>
            </a:pPr>
            <a:r>
              <a:rPr lang="de-DE" dirty="0"/>
              <a:t>Dies ist eine eindeutige Zuordnung.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360265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Direkt proportionale Zuordnungen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Alle </a:t>
            </a:r>
            <a:r>
              <a:rPr lang="de-D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direkt proportional</a:t>
            </a:r>
            <a:r>
              <a:rPr lang="de-DE" dirty="0"/>
              <a:t>en Zuordnungen sind </a:t>
            </a:r>
            <a:r>
              <a:rPr lang="de-DE" i="1" dirty="0"/>
              <a:t>Funktionen</a:t>
            </a:r>
            <a:r>
              <a:rPr lang="de-DE" dirty="0"/>
              <a:t>, da sie eindeutig sind. </a:t>
            </a:r>
          </a:p>
          <a:p>
            <a:pPr marL="0" indent="0">
              <a:buNone/>
            </a:pPr>
            <a:r>
              <a:rPr lang="de-DE" dirty="0"/>
              <a:t>Jedem x-Wert kann man durch die Gleichung </a:t>
            </a:r>
          </a:p>
          <a:p>
            <a:pPr marL="0" indent="0" algn="ctr">
              <a:buNone/>
            </a:pPr>
            <a:r>
              <a:rPr lang="de-DE" b="1" dirty="0"/>
              <a:t>y = m * x </a:t>
            </a:r>
          </a:p>
          <a:p>
            <a:pPr marL="0" indent="0">
              <a:buNone/>
            </a:pPr>
            <a:r>
              <a:rPr lang="de-DE" i="1" dirty="0"/>
              <a:t>genau einen</a:t>
            </a:r>
            <a:r>
              <a:rPr lang="de-DE" dirty="0"/>
              <a:t> x-Wert zuordnen.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378889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Direkt proportionale Zuordnungen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Alle </a:t>
            </a:r>
            <a:r>
              <a:rPr lang="de-D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direkt proportional</a:t>
            </a:r>
            <a:r>
              <a:rPr lang="de-DE" dirty="0"/>
              <a:t>en Zuordnungen sind </a:t>
            </a:r>
            <a:r>
              <a:rPr lang="de-DE" i="1" dirty="0"/>
              <a:t>Funktionen</a:t>
            </a:r>
            <a:r>
              <a:rPr lang="de-DE" dirty="0"/>
              <a:t>, da sie eindeutig sind. </a:t>
            </a:r>
          </a:p>
          <a:p>
            <a:pPr marL="0" indent="0">
              <a:buNone/>
            </a:pPr>
            <a:r>
              <a:rPr lang="de-DE" dirty="0"/>
              <a:t>Jedem x-Wert kann man durch die Gleichung </a:t>
            </a:r>
          </a:p>
          <a:p>
            <a:pPr marL="0" indent="0" algn="ctr">
              <a:buNone/>
            </a:pPr>
            <a:r>
              <a:rPr lang="de-DE" b="1" dirty="0"/>
              <a:t>y = m * x </a:t>
            </a:r>
          </a:p>
          <a:p>
            <a:pPr marL="0" indent="0">
              <a:buNone/>
            </a:pPr>
            <a:r>
              <a:rPr lang="de-DE" i="1" dirty="0"/>
              <a:t>genau einen</a:t>
            </a:r>
            <a:r>
              <a:rPr lang="de-DE" dirty="0"/>
              <a:t> x-Wert zuordnen.</a:t>
            </a:r>
          </a:p>
          <a:p>
            <a:pPr marL="0" indent="0">
              <a:buNone/>
            </a:pPr>
            <a:r>
              <a:rPr lang="de-DE" dirty="0"/>
              <a:t>Auflösen nach m:</a:t>
            </a:r>
          </a:p>
          <a:p>
            <a:pPr marL="0" indent="0" algn="ctr">
              <a:buNone/>
            </a:pPr>
            <a:r>
              <a:rPr lang="de-DE" b="1" dirty="0"/>
              <a:t>y = m * x       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81013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Direkt proportionale Zuordnungen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de-DE" dirty="0"/>
                  <a:t>Alle </a:t>
                </a:r>
                <a:r>
                  <a:rPr lang="de-DE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direkt proportional</a:t>
                </a:r>
                <a:r>
                  <a:rPr lang="de-DE" dirty="0"/>
                  <a:t>en Zuordnungen sind </a:t>
                </a:r>
                <a:r>
                  <a:rPr lang="de-DE" i="1" dirty="0"/>
                  <a:t>Funktionen</a:t>
                </a:r>
                <a:r>
                  <a:rPr lang="de-DE" dirty="0"/>
                  <a:t>, da sie eindeutig sind. </a:t>
                </a:r>
              </a:p>
              <a:p>
                <a:pPr marL="0" indent="0">
                  <a:buNone/>
                </a:pPr>
                <a:r>
                  <a:rPr lang="de-DE" dirty="0"/>
                  <a:t>Jedem x-Wert kann man durch die Gleichung </a:t>
                </a:r>
              </a:p>
              <a:p>
                <a:pPr marL="0" indent="0" algn="ctr">
                  <a:buNone/>
                </a:pPr>
                <a:r>
                  <a:rPr lang="de-DE" b="1" dirty="0"/>
                  <a:t>y = m * x </a:t>
                </a:r>
              </a:p>
              <a:p>
                <a:pPr marL="0" indent="0">
                  <a:buNone/>
                </a:pPr>
                <a:r>
                  <a:rPr lang="de-DE" i="1" dirty="0"/>
                  <a:t>genau einen</a:t>
                </a:r>
                <a:r>
                  <a:rPr lang="de-DE" dirty="0"/>
                  <a:t> x-Wert zuordnen.</a:t>
                </a:r>
              </a:p>
              <a:p>
                <a:pPr marL="0" indent="0">
                  <a:buNone/>
                </a:pPr>
                <a:r>
                  <a:rPr lang="de-DE" dirty="0"/>
                  <a:t>Auflösen nach m:</a:t>
                </a:r>
              </a:p>
              <a:p>
                <a:pPr marL="0" indent="0" algn="ctr">
                  <a:buNone/>
                </a:pPr>
                <a:r>
                  <a:rPr lang="de-DE" b="1" dirty="0"/>
                  <a:t>y = m * x       | : x</a:t>
                </a:r>
              </a:p>
              <a:p>
                <a:pPr marL="0" indent="0" algn="ctr">
                  <a:buNone/>
                </a:pPr>
                <a:r>
                  <a:rPr lang="de-DE" dirty="0"/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de-DE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de-DE" dirty="0"/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28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209198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Direkt proportionale Zuordnungen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de-DE" dirty="0"/>
                  <a:t>Alle </a:t>
                </a:r>
                <a:r>
                  <a:rPr lang="de-DE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direkt proportional</a:t>
                </a:r>
                <a:r>
                  <a:rPr lang="de-DE" dirty="0"/>
                  <a:t>en Zuordnungen sind </a:t>
                </a:r>
                <a:r>
                  <a:rPr lang="de-DE" i="1" dirty="0"/>
                  <a:t>Funktionen</a:t>
                </a:r>
                <a:r>
                  <a:rPr lang="de-DE" dirty="0"/>
                  <a:t>, da sie eindeutig sind. </a:t>
                </a:r>
              </a:p>
              <a:p>
                <a:pPr marL="0" indent="0">
                  <a:buNone/>
                </a:pPr>
                <a:r>
                  <a:rPr lang="de-DE" dirty="0"/>
                  <a:t>Jedem x-Wert kann man durch die Gleichung </a:t>
                </a:r>
              </a:p>
              <a:p>
                <a:pPr marL="0" indent="0" algn="ctr">
                  <a:buNone/>
                </a:pPr>
                <a:r>
                  <a:rPr lang="de-DE" b="1" dirty="0"/>
                  <a:t>y = m * x </a:t>
                </a:r>
              </a:p>
              <a:p>
                <a:pPr marL="0" indent="0">
                  <a:buNone/>
                </a:pPr>
                <a:r>
                  <a:rPr lang="de-DE" i="1" dirty="0"/>
                  <a:t>genau einen</a:t>
                </a:r>
                <a:r>
                  <a:rPr lang="de-DE" dirty="0"/>
                  <a:t> x-Wert zuordnen.</a:t>
                </a:r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r>
                  <a:rPr lang="de-DE" sz="4300" dirty="0"/>
                  <a:t>m ist der Proportionalitätsfaktor:</a:t>
                </a:r>
              </a:p>
              <a:p>
                <a:pPr marL="0" indent="0" algn="ctr">
                  <a:buNone/>
                </a:pPr>
                <a:r>
                  <a:rPr lang="de-DE" sz="6000" dirty="0"/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6000" b="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de-DE" sz="60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de-DE" sz="60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593" t="-3504" b="-31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12921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Indirekt proportionale Zuordnungen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Ein Swimmingpool wird leergepumpt.</a:t>
            </a:r>
          </a:p>
          <a:p>
            <a:pPr marL="0" indent="0">
              <a:buNone/>
            </a:pPr>
            <a:r>
              <a:rPr lang="de-DE" dirty="0"/>
              <a:t>Eine Pumpe benötigt dafür 4 Stunden. Zwei Pumpen gleicher Leistung leeren den Pool in 2 Stunden.</a:t>
            </a:r>
          </a:p>
          <a:p>
            <a:pPr marL="0" indent="0">
              <a:buNone/>
            </a:pPr>
            <a:r>
              <a:rPr lang="de-DE" dirty="0"/>
              <a:t>Es handelt sich um eine </a:t>
            </a:r>
            <a:r>
              <a:rPr lang="de-DE" i="1" dirty="0"/>
              <a:t>indirekt</a:t>
            </a:r>
            <a:r>
              <a:rPr lang="de-DE" dirty="0"/>
              <a:t> proportionale Zuordnung, da folgendes gilt:</a:t>
            </a:r>
          </a:p>
          <a:p>
            <a:pPr marL="0" indent="0">
              <a:buNone/>
            </a:pPr>
            <a:r>
              <a:rPr lang="de-DE" dirty="0"/>
              <a:t>Verdoppelt sich die Anzahl der Pumpen, halbiert sich die Zeit, die man zum Abpumpen benötigt.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410926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Indirekt proportionale Zuordnungen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Wie habe ich das gerechnet?</a:t>
                </a:r>
              </a:p>
              <a:p>
                <a:pPr marL="0" indent="0">
                  <a:buNone/>
                </a:pPr>
                <a:r>
                  <a:rPr lang="de-DE" dirty="0"/>
                  <a:t>1 * y = 4	y = 4 		oder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de-DE" b="0" i="1" smtClean="0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de-DE" dirty="0"/>
                  <a:t> = 4</a:t>
                </a:r>
              </a:p>
              <a:p>
                <a:pPr marL="0" indent="0">
                  <a:buNone/>
                </a:pPr>
                <a:r>
                  <a:rPr lang="de-DE" dirty="0"/>
                  <a:t>2 * y = 4	y = 2 		oder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de-DE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dirty="0"/>
                  <a:t> = 2</a:t>
                </a:r>
              </a:p>
              <a:p>
                <a:pPr marL="0" indent="0">
                  <a:buNone/>
                </a:pPr>
                <a:r>
                  <a:rPr lang="de-DE" dirty="0"/>
                  <a:t>3 * y = 4	y = </a:t>
                </a:r>
                <a:r>
                  <a:rPr lang="de-DE"/>
                  <a:t>1,33 	oder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de-DE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de-DE" dirty="0"/>
                  <a:t> = 1,33</a:t>
                </a:r>
              </a:p>
              <a:p>
                <a:pPr marL="0" indent="0">
                  <a:buNone/>
                </a:pPr>
                <a:r>
                  <a:rPr lang="de-DE" dirty="0"/>
                  <a:t>usw.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b="-188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2517084"/>
              </p:ext>
            </p:extLst>
          </p:nvPr>
        </p:nvGraphicFramePr>
        <p:xfrm>
          <a:off x="899592" y="1628800"/>
          <a:ext cx="749917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Anzahl der Pumpen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Zeit in Stunden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0,66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0,57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381156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Indirekt proportionale Zuordnungen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5229349"/>
              </p:ext>
            </p:extLst>
          </p:nvPr>
        </p:nvGraphicFramePr>
        <p:xfrm>
          <a:off x="899592" y="1628800"/>
          <a:ext cx="749917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Anzahl der Pumpen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Zeit in Stunden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0,66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0,57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780928"/>
            <a:ext cx="5760640" cy="2980101"/>
          </a:xfrm>
          <a:prstGeom prst="rect">
            <a:avLst/>
          </a:prstGeom>
        </p:spPr>
      </p:pic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94355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Indirekt proportionale Zuordnungen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Inhaltsplatzhalt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dirty="0"/>
                  <a:t>Alle indirekt proportionalen Zuordnungen sind </a:t>
                </a:r>
                <a:r>
                  <a:rPr lang="de-DE" b="1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Funktionen</a:t>
                </a:r>
                <a:r>
                  <a:rPr lang="de-DE" dirty="0"/>
                  <a:t>, da sie eindeutig sind.</a:t>
                </a:r>
              </a:p>
              <a:p>
                <a:pPr marL="0" indent="0">
                  <a:buNone/>
                </a:pPr>
                <a:r>
                  <a:rPr lang="de-DE" dirty="0"/>
                  <a:t>Jedem x-Wert kann man durch die Gleichung</a:t>
                </a:r>
              </a:p>
              <a:p>
                <a:pPr marL="0" indent="0" algn="ctr">
                  <a:buNone/>
                </a:pPr>
                <a:r>
                  <a:rPr lang="de-DE" sz="4800" dirty="0"/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4800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de-DE" sz="48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de-DE" sz="4800" dirty="0"/>
              </a:p>
              <a:p>
                <a:pPr marL="0" indent="0" algn="ctr">
                  <a:buNone/>
                </a:pPr>
                <a:r>
                  <a:rPr lang="de-DE" dirty="0"/>
                  <a:t>mit x * y = m </a:t>
                </a:r>
              </a:p>
              <a:p>
                <a:pPr marL="0" indent="0" algn="ctr">
                  <a:buNone/>
                </a:pPr>
                <a:r>
                  <a:rPr lang="de-DE" dirty="0"/>
                  <a:t>genau einen y-Wert zuordnen.</a:t>
                </a:r>
              </a:p>
              <a:p>
                <a:pPr marL="0" indent="0" algn="ctr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6" name="Inhaltsplatzhalt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28851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Also!!!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dirty="0"/>
              <a:t>Bei </a:t>
            </a:r>
            <a:r>
              <a:rPr lang="de-DE" sz="4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direkt proportionalen </a:t>
            </a:r>
            <a:r>
              <a:rPr lang="de-DE" sz="4000" dirty="0"/>
              <a:t>Zuordnungen ändern sich die Größen in </a:t>
            </a:r>
            <a:r>
              <a:rPr lang="de-DE" sz="4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gleichem Verhältnis</a:t>
            </a:r>
            <a:r>
              <a:rPr lang="de-DE" sz="4000" dirty="0"/>
              <a:t>,</a:t>
            </a:r>
          </a:p>
          <a:p>
            <a:pPr marL="0" indent="0">
              <a:buNone/>
            </a:pPr>
            <a:r>
              <a:rPr lang="de-DE" sz="4000" dirty="0"/>
              <a:t>Bei </a:t>
            </a:r>
            <a:r>
              <a:rPr lang="de-DE" sz="4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indirekt proportionalen </a:t>
            </a:r>
            <a:r>
              <a:rPr lang="de-DE" sz="4000" dirty="0"/>
              <a:t>Zuordnungen im </a:t>
            </a:r>
            <a:r>
              <a:rPr lang="de-DE" sz="4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umgekehrten</a:t>
            </a:r>
            <a:r>
              <a:rPr lang="de-DE" sz="4000" dirty="0"/>
              <a:t> Verhältnis.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192212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Eindeutige Zuordnung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Jedem Zeitpunkt kann genau ein Wasserstand zugeordnet werden.</a:t>
            </a:r>
          </a:p>
          <a:p>
            <a:pPr marL="0" indent="0">
              <a:buNone/>
            </a:pPr>
            <a:r>
              <a:rPr lang="de-DE" dirty="0"/>
              <a:t>Eindeutige Zuordnung </a:t>
            </a:r>
            <a:r>
              <a:rPr lang="de-DE" dirty="0">
                <a:solidFill>
                  <a:srgbClr val="FF0000"/>
                </a:solidFill>
              </a:rPr>
              <a:t>Zeit </a:t>
            </a:r>
            <a:r>
              <a:rPr lang="de-DE" dirty="0">
                <a:solidFill>
                  <a:srgbClr val="FF0000"/>
                </a:solidFill>
                <a:sym typeface="Wingdings" panose="05000000000000000000" pitchFamily="2" charset="2"/>
              </a:rPr>
              <a:t> Wasserstand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428999"/>
            <a:ext cx="5184576" cy="2574812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159299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Eindeutige Zuordnung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44742"/>
              </p:ext>
            </p:extLst>
          </p:nvPr>
        </p:nvGraphicFramePr>
        <p:xfrm>
          <a:off x="1331640" y="472514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93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Zeit (in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Wasserstand</a:t>
                      </a:r>
                      <a:r>
                        <a:rPr lang="de-DE" baseline="0" dirty="0"/>
                        <a:t> (in cm)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628800"/>
            <a:ext cx="5184576" cy="2574812"/>
          </a:xfrm>
          <a:prstGeom prst="rect">
            <a:avLst/>
          </a:prstGeom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323690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Eindeutige Zuordnung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476548"/>
              </p:ext>
            </p:extLst>
          </p:nvPr>
        </p:nvGraphicFramePr>
        <p:xfrm>
          <a:off x="1331640" y="472514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93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Zeit (in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Wasserstand</a:t>
                      </a:r>
                      <a:r>
                        <a:rPr lang="de-DE" baseline="0" dirty="0"/>
                        <a:t> (in cm)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628800"/>
            <a:ext cx="5184576" cy="2574812"/>
          </a:xfrm>
          <a:prstGeom prst="rect">
            <a:avLst/>
          </a:prstGeom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1453854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Eindeutige Zuordnung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860752"/>
              </p:ext>
            </p:extLst>
          </p:nvPr>
        </p:nvGraphicFramePr>
        <p:xfrm>
          <a:off x="1331640" y="472514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93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Zeit (in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Wasserstand</a:t>
                      </a:r>
                      <a:r>
                        <a:rPr lang="de-DE" baseline="0" dirty="0"/>
                        <a:t> (in cm)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628800"/>
            <a:ext cx="5184576" cy="2574812"/>
          </a:xfrm>
          <a:prstGeom prst="rect">
            <a:avLst/>
          </a:prstGeom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3896595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Eindeutige Zuordnung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873139"/>
              </p:ext>
            </p:extLst>
          </p:nvPr>
        </p:nvGraphicFramePr>
        <p:xfrm>
          <a:off x="1331640" y="472514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93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Zeit (in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Wasserstand</a:t>
                      </a:r>
                      <a:r>
                        <a:rPr lang="de-DE" baseline="0" dirty="0"/>
                        <a:t> (in cm)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628800"/>
            <a:ext cx="5184576" cy="2574812"/>
          </a:xfrm>
          <a:prstGeom prst="rect">
            <a:avLst/>
          </a:prstGeom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927821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Eindeutige Zuordnung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322525"/>
              </p:ext>
            </p:extLst>
          </p:nvPr>
        </p:nvGraphicFramePr>
        <p:xfrm>
          <a:off x="1331640" y="472514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93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Zeit (in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Wasserstand</a:t>
                      </a:r>
                      <a:r>
                        <a:rPr lang="de-DE" baseline="0" dirty="0"/>
                        <a:t> (in cm)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628800"/>
            <a:ext cx="5184576" cy="2574812"/>
          </a:xfrm>
          <a:prstGeom prst="rect">
            <a:avLst/>
          </a:prstGeom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3131370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Eindeutige Zuordnung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562006"/>
              </p:ext>
            </p:extLst>
          </p:nvPr>
        </p:nvGraphicFramePr>
        <p:xfrm>
          <a:off x="1331640" y="472514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93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Zeit (in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Wasserstand</a:t>
                      </a:r>
                      <a:r>
                        <a:rPr lang="de-DE" baseline="0" dirty="0"/>
                        <a:t> (in cm)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628800"/>
            <a:ext cx="5184576" cy="2574812"/>
          </a:xfrm>
          <a:prstGeom prst="rect">
            <a:avLst/>
          </a:prstGeom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11-2016 Kleemann</a:t>
            </a:r>
          </a:p>
        </p:txBody>
      </p:sp>
    </p:spTree>
    <p:extLst>
      <p:ext uri="{BB962C8B-B14F-4D97-AF65-F5344CB8AC3E}">
        <p14:creationId xmlns:p14="http://schemas.microsoft.com/office/powerpoint/2010/main" val="278958724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995</Words>
  <Application>Microsoft Office PowerPoint</Application>
  <PresentationFormat>Bildschirmpräsentation (4:3)</PresentationFormat>
  <Paragraphs>375</Paragraphs>
  <Slides>28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3" baseType="lpstr">
      <vt:lpstr>Arial</vt:lpstr>
      <vt:lpstr>Calibri</vt:lpstr>
      <vt:lpstr>Cambria Math</vt:lpstr>
      <vt:lpstr>Wingdings</vt:lpstr>
      <vt:lpstr>Larissa</vt:lpstr>
      <vt:lpstr>Zuordnungen</vt:lpstr>
      <vt:lpstr>Zuordnungen - Beispiel</vt:lpstr>
      <vt:lpstr>Eindeutige Zuordnung</vt:lpstr>
      <vt:lpstr>Eindeutige Zuordnung</vt:lpstr>
      <vt:lpstr>Eindeutige Zuordnung</vt:lpstr>
      <vt:lpstr>Eindeutige Zuordnung</vt:lpstr>
      <vt:lpstr>Eindeutige Zuordnung</vt:lpstr>
      <vt:lpstr>Eindeutige Zuordnung</vt:lpstr>
      <vt:lpstr>Eindeutige Zuordnung</vt:lpstr>
      <vt:lpstr>Eindeutige Zuordnung</vt:lpstr>
      <vt:lpstr>Eindeutige Zuordnung</vt:lpstr>
      <vt:lpstr>Eindeutige Zuordnung</vt:lpstr>
      <vt:lpstr>Zuordnungen</vt:lpstr>
      <vt:lpstr>Achtung</vt:lpstr>
      <vt:lpstr>Tipp:</vt:lpstr>
      <vt:lpstr>Tipp:</vt:lpstr>
      <vt:lpstr>Zuordnungen – Befüllen eines Pools</vt:lpstr>
      <vt:lpstr>Zuordnungen – Befüllen eines Pools</vt:lpstr>
      <vt:lpstr>Zuordnungen – Befüllen eines Pools</vt:lpstr>
      <vt:lpstr>Direkt proportionale Zuordnungen</vt:lpstr>
      <vt:lpstr>Direkt proportionale Zuordnungen</vt:lpstr>
      <vt:lpstr>Direkt proportionale Zuordnungen</vt:lpstr>
      <vt:lpstr>Direkt proportionale Zuordnungen</vt:lpstr>
      <vt:lpstr>Indirekt proportionale Zuordnungen</vt:lpstr>
      <vt:lpstr>Indirekt proportionale Zuordnungen</vt:lpstr>
      <vt:lpstr>Indirekt proportionale Zuordnungen</vt:lpstr>
      <vt:lpstr>Indirekt proportionale Zuordnungen</vt:lpstr>
      <vt:lpstr>Also!!!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Zuordnungen</dc:title>
  <dc:creator>test</dc:creator>
  <cp:lastModifiedBy>info vollgutmusiker</cp:lastModifiedBy>
  <cp:revision>19</cp:revision>
  <dcterms:created xsi:type="dcterms:W3CDTF">2016-11-21T17:47:56Z</dcterms:created>
  <dcterms:modified xsi:type="dcterms:W3CDTF">2024-11-29T19:15:49Z</dcterms:modified>
</cp:coreProperties>
</file>